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1"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95394" autoAdjust="0"/>
  </p:normalViewPr>
  <p:slideViewPr>
    <p:cSldViewPr snapToGrid="0" snapToObjects="1">
      <p:cViewPr varScale="1">
        <p:scale>
          <a:sx n="85" d="100"/>
          <a:sy n="85" d="100"/>
        </p:scale>
        <p:origin x="797" y="53"/>
      </p:cViewPr>
      <p:guideLst>
        <p:guide orient="horz" pos="2160"/>
        <p:guide pos="3840"/>
      </p:guideLst>
    </p:cSldViewPr>
  </p:slideViewPr>
  <p:outlineViewPr>
    <p:cViewPr>
      <p:scale>
        <a:sx n="33" d="100"/>
        <a:sy n="33" d="100"/>
      </p:scale>
      <p:origin x="0" y="-893"/>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68752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70636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80661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35046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10/13/2024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89489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10/12/2024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66289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10/12/2024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31510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96331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8042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22501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80267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00458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76063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3019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640809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7306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0866748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55639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85631737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51469612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snenSheikh/Data-Science-Capstone/blob/54e8386b8840697693dc40f26ec476441ae9e7d2/03_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snenSheikh/Data-Science-Capstone/blob/54e8386b8840697693dc40f26ec476441ae9e7d2/05_edadataviz.ipynb"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snenSheikh/Data-Science-Capstone/blob/54e8386b8840697693dc40f26ec476441ae9e7d2/04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snenSheikh/Data-Science-Capstone/blob/54e8386b8840697693dc40f26ec476441ae9e7d2/06_SpaceX_Falcon9_Interactive_Viz_Folium.ipynb"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snenSheikh/Data-Science-Capstone/blob/54e8386b8840697693dc40f26ec476441ae9e7d2/07_SpaceX_Falcon9_Plotly_Dashboard.py"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snenSheikh/Data-Science-Capstone/blob/54e8386b8840697693dc40f26ec476441ae9e7d2/07_SpaceX_Falcon9_Plotly_Dashboard.py"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HasnenSheikh/Data-Science-Capstone/blob/54e8386b8840697693dc40f26ec476441ae9e7d2/05_edadataviz.ipynb" TargetMode="External"/><Relationship Id="rId3" Type="http://schemas.openxmlformats.org/officeDocument/2006/relationships/image" Target="../media/image3.png"/><Relationship Id="rId7" Type="http://schemas.openxmlformats.org/officeDocument/2006/relationships/hyperlink" Target="https://github.com/HasnenSheikh/Data-Science-Capstone/blob/54e8386b8840697693dc40f26ec476441ae9e7d2/04_jupyter-labs-eda-sql-coursera_sqllite.ipynb" TargetMode="External"/><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hyperlink" Target="https://github.com/HasnenSheikh/Data-Science-Capstone/blob/54e8386b8840697693dc40f26ec476441ae9e7d2/03_labs-jupyter-spacex-Data%20wrangling.ipynb" TargetMode="External"/><Relationship Id="rId11" Type="http://schemas.openxmlformats.org/officeDocument/2006/relationships/hyperlink" Target="https://github.com/HasnenSheikh/Data-Science-Capstone/blob/54e8386b8840697693dc40f26ec476441ae9e7d2/08_SpaceX_Machine%20Learning%20Prediction.ipynb" TargetMode="External"/><Relationship Id="rId5" Type="http://schemas.openxmlformats.org/officeDocument/2006/relationships/hyperlink" Target="https://github.com/HasnenSheikh/Data-Science-Capstone/blob/54e8386b8840697693dc40f26ec476441ae9e7d2/02_jupyter-labs-webscraping.ipynb" TargetMode="External"/><Relationship Id="rId10" Type="http://schemas.openxmlformats.org/officeDocument/2006/relationships/hyperlink" Target="https://github.com/HasnenSheikh/Data-Science-Capstone/blob/54e8386b8840697693dc40f26ec476441ae9e7d2/07_SpaceX_Falcon9_Plotly_Dashboard.py" TargetMode="External"/><Relationship Id="rId4" Type="http://schemas.openxmlformats.org/officeDocument/2006/relationships/hyperlink" Target="https://github.com/HasnenSheikh/Data-Science-Capstone/blob/54e8386b8840697693dc40f26ec476441ae9e7d2/01_jupyter-labs-spacex-data-collection-api.ipynb" TargetMode="External"/><Relationship Id="rId9" Type="http://schemas.openxmlformats.org/officeDocument/2006/relationships/hyperlink" Target="https://github.com/HasnenSheikh/Data-Science-Capstone/blob/54e8386b8840697693dc40f26ec476441ae9e7d2/06_SpaceX_Falcon9_Interactive_Viz_Folium.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snenSheikh/Data-Science-Capstone/blob/54e8386b8840697693dc40f26ec476441ae9e7d2/01_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snenSheikh/Data-Science-Capstone/blob/54e8386b8840697693dc40f26ec476441ae9e7d2/02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8241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Mohammad Hasnen Sheikh</a:t>
            </a:r>
          </a:p>
          <a:p>
            <a:r>
              <a:rPr lang="en-US" dirty="0">
                <a:solidFill>
                  <a:schemeClr val="bg2"/>
                </a:solidFill>
                <a:latin typeface="Abadi" panose="020B0604020104020204" pitchFamily="34" charset="0"/>
                <a:ea typeface="SF Pro" pitchFamily="2" charset="0"/>
                <a:cs typeface="SF Pro" pitchFamily="2" charset="0"/>
              </a:rPr>
              <a:t>18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5694363" cy="4351338"/>
          </a:xfrm>
          <a:prstGeom prst="rect">
            <a:avLst/>
          </a:prstGeom>
        </p:spPr>
        <p:txBody>
          <a:bodyPr/>
          <a:lstStyle/>
          <a:p>
            <a:pPr marL="0" indent="0" algn="just">
              <a:buNone/>
            </a:pPr>
            <a:r>
              <a:rPr lang="en-US" sz="2200" dirty="0">
                <a:solidFill>
                  <a:schemeClr val="accent3">
                    <a:lumMod val="25000"/>
                  </a:schemeClr>
                </a:solidFill>
                <a:latin typeface="Abadi" panose="020B0604020104020204" pitchFamily="34" charset="0"/>
              </a:rPr>
              <a:t>Since we get Raw data we try to find some useful insights from it. We identify columns null value percentage and data types. We calculate no. of launches on each site, no. and occurrence of each orbit, no. and occurrence of mission outcome of orbit, and then we create a new clean dataset which have landing outcome label from Outcome column.</a:t>
            </a:r>
          </a:p>
          <a:p>
            <a:pPr>
              <a:buFont typeface="Wingdings" panose="05000000000000000000" pitchFamily="2" charset="2"/>
              <a:buChar char="Ø"/>
            </a:pPr>
            <a:r>
              <a:rPr lang="en-US" dirty="0">
                <a:hlinkClick r:id="rId3"/>
              </a:rPr>
              <a:t>Click For GITHUB Link</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27FDC871-F1E3-7DC4-ECD9-888ADBA3F3E3}"/>
              </a:ext>
            </a:extLst>
          </p:cNvPr>
          <p:cNvSpPr/>
          <p:nvPr/>
        </p:nvSpPr>
        <p:spPr>
          <a:xfrm>
            <a:off x="7781363" y="1360951"/>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Load Data</a:t>
            </a:r>
          </a:p>
        </p:txBody>
      </p:sp>
      <p:sp>
        <p:nvSpPr>
          <p:cNvPr id="3" name="Rectangle: Rounded Corners 2">
            <a:extLst>
              <a:ext uri="{FF2B5EF4-FFF2-40B4-BE49-F238E27FC236}">
                <a16:creationId xmlns:a16="http://schemas.microsoft.com/office/drawing/2014/main" id="{F7DBF2B0-DF37-43EF-0D9C-D721F625F40A}"/>
              </a:ext>
            </a:extLst>
          </p:cNvPr>
          <p:cNvSpPr/>
          <p:nvPr/>
        </p:nvSpPr>
        <p:spPr>
          <a:xfrm>
            <a:off x="7781363" y="2371161"/>
            <a:ext cx="2743201" cy="7575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Identify Null Values Percentage and Columns Data Types</a:t>
            </a:r>
          </a:p>
        </p:txBody>
      </p:sp>
      <p:sp>
        <p:nvSpPr>
          <p:cNvPr id="6" name="Rectangle: Rounded Corners 5">
            <a:extLst>
              <a:ext uri="{FF2B5EF4-FFF2-40B4-BE49-F238E27FC236}">
                <a16:creationId xmlns:a16="http://schemas.microsoft.com/office/drawing/2014/main" id="{B6A36854-D3A4-7155-7E7B-2FF0261C91B4}"/>
              </a:ext>
            </a:extLst>
          </p:cNvPr>
          <p:cNvSpPr/>
          <p:nvPr/>
        </p:nvSpPr>
        <p:spPr>
          <a:xfrm>
            <a:off x="7781363" y="3515846"/>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Calculate no. of launches on each site</a:t>
            </a:r>
          </a:p>
        </p:txBody>
      </p:sp>
      <p:sp>
        <p:nvSpPr>
          <p:cNvPr id="7" name="Rectangle: Rounded Corners 6">
            <a:extLst>
              <a:ext uri="{FF2B5EF4-FFF2-40B4-BE49-F238E27FC236}">
                <a16:creationId xmlns:a16="http://schemas.microsoft.com/office/drawing/2014/main" id="{801EC346-2DA5-822E-86DF-2F6C55DF34EE}"/>
              </a:ext>
            </a:extLst>
          </p:cNvPr>
          <p:cNvSpPr/>
          <p:nvPr/>
        </p:nvSpPr>
        <p:spPr>
          <a:xfrm>
            <a:off x="7781363" y="4526051"/>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Calculate no. &amp; occurrence of each orbit</a:t>
            </a:r>
          </a:p>
        </p:txBody>
      </p:sp>
      <p:sp>
        <p:nvSpPr>
          <p:cNvPr id="9" name="Arrow: Down 8">
            <a:extLst>
              <a:ext uri="{FF2B5EF4-FFF2-40B4-BE49-F238E27FC236}">
                <a16:creationId xmlns:a16="http://schemas.microsoft.com/office/drawing/2014/main" id="{DE2F23F6-70B9-B51D-F756-7DBEC81653AC}"/>
              </a:ext>
            </a:extLst>
          </p:cNvPr>
          <p:cNvSpPr/>
          <p:nvPr/>
        </p:nvSpPr>
        <p:spPr>
          <a:xfrm>
            <a:off x="8982094" y="1979515"/>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A271698F-C144-B85E-E5E4-7755FA108AF6}"/>
              </a:ext>
            </a:extLst>
          </p:cNvPr>
          <p:cNvSpPr/>
          <p:nvPr/>
        </p:nvSpPr>
        <p:spPr>
          <a:xfrm>
            <a:off x="8982093" y="3124196"/>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49293D18-60F9-4DC4-66CF-A50BF03F3EB2}"/>
              </a:ext>
            </a:extLst>
          </p:cNvPr>
          <p:cNvSpPr/>
          <p:nvPr/>
        </p:nvSpPr>
        <p:spPr>
          <a:xfrm>
            <a:off x="8963625" y="4129923"/>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9172304E-0D57-74B0-0DA8-D0C5AD2F57F5}"/>
              </a:ext>
            </a:extLst>
          </p:cNvPr>
          <p:cNvSpPr/>
          <p:nvPr/>
        </p:nvSpPr>
        <p:spPr>
          <a:xfrm>
            <a:off x="7781363" y="5536256"/>
            <a:ext cx="2743201" cy="7830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Create Landing Outcome Label from Outcome Column</a:t>
            </a:r>
          </a:p>
        </p:txBody>
      </p:sp>
      <p:sp>
        <p:nvSpPr>
          <p:cNvPr id="14" name="Arrow: Down 13">
            <a:extLst>
              <a:ext uri="{FF2B5EF4-FFF2-40B4-BE49-F238E27FC236}">
                <a16:creationId xmlns:a16="http://schemas.microsoft.com/office/drawing/2014/main" id="{14D7D5A1-5328-B0A5-34C5-5C3F504271FD}"/>
              </a:ext>
            </a:extLst>
          </p:cNvPr>
          <p:cNvSpPr/>
          <p:nvPr/>
        </p:nvSpPr>
        <p:spPr>
          <a:xfrm>
            <a:off x="8982093" y="5144606"/>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the following Plots:-</a:t>
            </a:r>
          </a:p>
          <a:p>
            <a:pPr>
              <a:lnSpc>
                <a:spcPct val="100000"/>
              </a:lnSpc>
              <a:spcBef>
                <a:spcPts val="1400"/>
              </a:spcBef>
              <a:buFont typeface="Wingdings" panose="05000000000000000000" pitchFamily="2" charset="2"/>
              <a:buChar char="Ø"/>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is used to show relation between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Payload Mass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Scatter Plot is used to show relation between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Launch Site and many other variables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Bar Chart is used to show the success rate of each orbit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Line Plot is used to show the success rate of every year</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Folium Map is used to show geographical pattern in launch site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hlinkClick r:id="rId3"/>
              </a:rPr>
              <a:t>Click For GITHUB 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43038"/>
            <a:ext cx="9745663" cy="487680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SQL Queries:-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Distinct query is used to get unique launch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LIKE and LIMIT query is used to get 5 records of launch site name starting with ‘CCA’</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GROUP BY &amp; HAVING query is used to get total payload mass carried by boosters launched by NASA (CRS)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AND query is used to get the names of the boosters which have success in drone ship and have payload mass greater than 4000 but less than 6000</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COUNT query is used to get total no. of successful &amp; failure mission outcomes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hlinkClick r:id="rId3"/>
              </a:rPr>
              <a:t>Click For GITHUB Link</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Map Objects uses in Folium Map are:-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Circle is used to create a circle on launch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Marker is used to mark the launch sites along with circles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Marker clusters is used to simplify a map containing many markers with the same coordinate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Line is used to show the distance between nearby features.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buFont typeface="Wingdings" panose="05000000000000000000" pitchFamily="2" charset="2"/>
              <a:buChar char="Ø"/>
            </a:pPr>
            <a:r>
              <a:rPr lang="en-US" dirty="0">
                <a:hlinkClick r:id="rId3"/>
              </a:rPr>
              <a:t>Click For GITHUB Link</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Plots and Graph in Dashboard:-</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Dropdown is used to swap plots between one and all launch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Pie chart is used to show the distribution of successful Falcon 9 first stage landings of all sites or one site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scatterplot is used to show the distribution of Falcon9 first stage landing split by mission outcome, booster version and by payload mass category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slider is used to filter the payload masses for the scatterplot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hlinkClick r:id="rId3"/>
              </a:rPr>
              <a:t>Click For GITHUB 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7551738"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Load data using pandas,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split the data into training and testing sets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Logistic Regression, SVM, Decision Tree and KNN Machine Learning Models were trained on the training data set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evaluate hyperparameters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After using the best parameters, all models accuracy is being scored using testing data set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hlinkClick r:id="rId3"/>
              </a:rPr>
              <a:t>Click For GITHUB 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01AD980A-F66B-5F83-EFDF-B25039EB72C2}"/>
              </a:ext>
            </a:extLst>
          </p:cNvPr>
          <p:cNvSpPr/>
          <p:nvPr/>
        </p:nvSpPr>
        <p:spPr>
          <a:xfrm>
            <a:off x="8253803" y="1376191"/>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DataFrame</a:t>
            </a:r>
            <a:r>
              <a:rPr lang="en-US" dirty="0"/>
              <a:t> was created using cleaned Data</a:t>
            </a:r>
            <a:endParaRPr lang="en-IN" dirty="0"/>
          </a:p>
        </p:txBody>
      </p:sp>
      <p:sp>
        <p:nvSpPr>
          <p:cNvPr id="6" name="Rectangle: Rounded Corners 5">
            <a:extLst>
              <a:ext uri="{FF2B5EF4-FFF2-40B4-BE49-F238E27FC236}">
                <a16:creationId xmlns:a16="http://schemas.microsoft.com/office/drawing/2014/main" id="{02B0F7D6-7E17-2AEA-8F58-1E49140BAA8B}"/>
              </a:ext>
            </a:extLst>
          </p:cNvPr>
          <p:cNvSpPr/>
          <p:nvPr/>
        </p:nvSpPr>
        <p:spPr>
          <a:xfrm>
            <a:off x="8253803" y="2386401"/>
            <a:ext cx="2743201" cy="6362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was </a:t>
            </a:r>
            <a:r>
              <a:rPr lang="en-US" dirty="0" err="1"/>
              <a:t>splited</a:t>
            </a:r>
            <a:r>
              <a:rPr lang="en-US" dirty="0"/>
              <a:t> into training and testing sets</a:t>
            </a:r>
            <a:endParaRPr lang="en-IN" dirty="0"/>
          </a:p>
        </p:txBody>
      </p:sp>
      <p:sp>
        <p:nvSpPr>
          <p:cNvPr id="7" name="Rectangle: Rounded Corners 6">
            <a:extLst>
              <a:ext uri="{FF2B5EF4-FFF2-40B4-BE49-F238E27FC236}">
                <a16:creationId xmlns:a16="http://schemas.microsoft.com/office/drawing/2014/main" id="{DC8E0EEA-DC0E-2005-539D-9A8A9A5D5646}"/>
              </a:ext>
            </a:extLst>
          </p:cNvPr>
          <p:cNvSpPr/>
          <p:nvPr/>
        </p:nvSpPr>
        <p:spPr>
          <a:xfrm>
            <a:off x="8299520" y="3421414"/>
            <a:ext cx="2743201" cy="7878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Each of four models were trained on the training data set</a:t>
            </a:r>
            <a:endParaRPr lang="en-IN" dirty="0"/>
          </a:p>
        </p:txBody>
      </p:sp>
      <p:sp>
        <p:nvSpPr>
          <p:cNvPr id="8" name="Rectangle: Rounded Corners 7">
            <a:extLst>
              <a:ext uri="{FF2B5EF4-FFF2-40B4-BE49-F238E27FC236}">
                <a16:creationId xmlns:a16="http://schemas.microsoft.com/office/drawing/2014/main" id="{05EAA368-8839-1462-96DA-D8966EDC1397}"/>
              </a:ext>
            </a:extLst>
          </p:cNvPr>
          <p:cNvSpPr/>
          <p:nvPr/>
        </p:nvSpPr>
        <p:spPr>
          <a:xfrm>
            <a:off x="8253798" y="4598903"/>
            <a:ext cx="2743201" cy="8032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Each of four models were evaluates on the testing data set</a:t>
            </a:r>
            <a:endParaRPr lang="en-IN" dirty="0"/>
          </a:p>
        </p:txBody>
      </p:sp>
      <p:sp>
        <p:nvSpPr>
          <p:cNvPr id="9" name="Arrow: Down 8">
            <a:extLst>
              <a:ext uri="{FF2B5EF4-FFF2-40B4-BE49-F238E27FC236}">
                <a16:creationId xmlns:a16="http://schemas.microsoft.com/office/drawing/2014/main" id="{63B2518D-B6F3-2E45-1D2F-4B4195EA0D0E}"/>
              </a:ext>
            </a:extLst>
          </p:cNvPr>
          <p:cNvSpPr/>
          <p:nvPr/>
        </p:nvSpPr>
        <p:spPr>
          <a:xfrm>
            <a:off x="9454534" y="1994755"/>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3289D435-523D-3F47-E0F3-51FB0E8F63B8}"/>
              </a:ext>
            </a:extLst>
          </p:cNvPr>
          <p:cNvSpPr/>
          <p:nvPr/>
        </p:nvSpPr>
        <p:spPr>
          <a:xfrm>
            <a:off x="9454532" y="3016824"/>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DD86FF46-946B-90AE-E3C2-958713F50C80}"/>
              </a:ext>
            </a:extLst>
          </p:cNvPr>
          <p:cNvSpPr/>
          <p:nvPr/>
        </p:nvSpPr>
        <p:spPr>
          <a:xfrm>
            <a:off x="9454531" y="4202674"/>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E3361D7D-186A-0C67-F4D4-A5A39C5F5457}"/>
              </a:ext>
            </a:extLst>
          </p:cNvPr>
          <p:cNvSpPr/>
          <p:nvPr/>
        </p:nvSpPr>
        <p:spPr>
          <a:xfrm>
            <a:off x="8253797" y="5795893"/>
            <a:ext cx="2743201" cy="7379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Models were compared based on accuracy scores</a:t>
            </a:r>
            <a:endParaRPr lang="en-IN" dirty="0"/>
          </a:p>
        </p:txBody>
      </p:sp>
      <p:sp>
        <p:nvSpPr>
          <p:cNvPr id="13" name="Arrow: Down 12">
            <a:extLst>
              <a:ext uri="{FF2B5EF4-FFF2-40B4-BE49-F238E27FC236}">
                <a16:creationId xmlns:a16="http://schemas.microsoft.com/office/drawing/2014/main" id="{36E07781-3DB0-2059-4C5E-82C5C593DCC3}"/>
              </a:ext>
            </a:extLst>
          </p:cNvPr>
          <p:cNvSpPr/>
          <p:nvPr/>
        </p:nvSpPr>
        <p:spPr>
          <a:xfrm>
            <a:off x="9454533" y="5404248"/>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76400" y="2057400"/>
            <a:ext cx="10515600" cy="3968750"/>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AD258B5-929C-5FB8-5DF0-C2D9AE98EEEA}"/>
              </a:ext>
            </a:extLst>
          </p:cNvPr>
          <p:cNvPicPr>
            <a:picLocks noChangeAspect="1"/>
          </p:cNvPicPr>
          <p:nvPr/>
        </p:nvPicPr>
        <p:blipFill>
          <a:blip r:embed="rId3"/>
          <a:stretch>
            <a:fillRect/>
          </a:stretch>
        </p:blipFill>
        <p:spPr>
          <a:xfrm>
            <a:off x="3181333" y="2926264"/>
            <a:ext cx="5882875" cy="309930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10515600" cy="381158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If you observe Payload Mass Vs. Launch Site scatter point chart you will find for 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7A055EC-E775-1758-F88D-DA8BD8FE178A}"/>
              </a:ext>
            </a:extLst>
          </p:cNvPr>
          <p:cNvPicPr>
            <a:picLocks noChangeAspect="1"/>
          </p:cNvPicPr>
          <p:nvPr/>
        </p:nvPicPr>
        <p:blipFill>
          <a:blip r:embed="rId3"/>
          <a:stretch>
            <a:fillRect/>
          </a:stretch>
        </p:blipFill>
        <p:spPr>
          <a:xfrm>
            <a:off x="1971222" y="2814308"/>
            <a:ext cx="6961110" cy="373412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Executive Summary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Introduction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Methodology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Conclusion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4213225" cy="381158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SO Orbit have no success rate of first stage landing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ES-L1, SSO, HEO &amp; GEO orbits have no failed first stage landing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43D1CE4-56D2-0548-204D-A538B1DB7506}"/>
              </a:ext>
            </a:extLst>
          </p:cNvPr>
          <p:cNvPicPr>
            <a:picLocks noChangeAspect="1"/>
          </p:cNvPicPr>
          <p:nvPr/>
        </p:nvPicPr>
        <p:blipFill>
          <a:blip r:embed="rId3"/>
          <a:stretch>
            <a:fillRect/>
          </a:stretch>
        </p:blipFill>
        <p:spPr>
          <a:xfrm>
            <a:off x="4676225" y="1708626"/>
            <a:ext cx="4922947" cy="369602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There is a correlation between flight number and success rate with larger flight numbers being associated with higher success rates.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09FFD57-2138-D3E7-4D1D-7C5C734F32B3}"/>
              </a:ext>
            </a:extLst>
          </p:cNvPr>
          <p:cNvPicPr>
            <a:picLocks noChangeAspect="1"/>
          </p:cNvPicPr>
          <p:nvPr/>
        </p:nvPicPr>
        <p:blipFill>
          <a:blip r:embed="rId3"/>
          <a:stretch>
            <a:fillRect/>
          </a:stretch>
        </p:blipFill>
        <p:spPr>
          <a:xfrm>
            <a:off x="3932238" y="1600041"/>
            <a:ext cx="6424986" cy="40692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Some orbit types have better success rates than others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Success rate appears to have obvious correlation with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52D050F-2A00-86CE-B6E2-2DF544F6C670}"/>
              </a:ext>
            </a:extLst>
          </p:cNvPr>
          <p:cNvPicPr>
            <a:picLocks noChangeAspect="1"/>
          </p:cNvPicPr>
          <p:nvPr/>
        </p:nvPicPr>
        <p:blipFill>
          <a:blip r:embed="rId3"/>
          <a:stretch>
            <a:fillRect/>
          </a:stretch>
        </p:blipFill>
        <p:spPr>
          <a:xfrm>
            <a:off x="3932238" y="1615283"/>
            <a:ext cx="5921665" cy="36274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success rate has increased significantly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E1598F9-D555-0FAA-8A68-A83A8722B85F}"/>
              </a:ext>
            </a:extLst>
          </p:cNvPr>
          <p:cNvPicPr>
            <a:picLocks noChangeAspect="1"/>
          </p:cNvPicPr>
          <p:nvPr/>
        </p:nvPicPr>
        <p:blipFill>
          <a:blip r:embed="rId3"/>
          <a:stretch>
            <a:fillRect/>
          </a:stretch>
        </p:blipFill>
        <p:spPr>
          <a:xfrm>
            <a:off x="3794551" y="1520037"/>
            <a:ext cx="5730449" cy="436130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372586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Used DISTINCT keyword to get all unique launch sites from the SpaceX data</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found out that there are total 4 unique launch sites in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5D85FC9-EACB-388C-EF90-21ADB5DEBB3E}"/>
              </a:ext>
            </a:extLst>
          </p:cNvPr>
          <p:cNvPicPr>
            <a:picLocks noChangeAspect="1"/>
          </p:cNvPicPr>
          <p:nvPr/>
        </p:nvPicPr>
        <p:blipFill>
          <a:blip r:embed="rId3"/>
          <a:stretch>
            <a:fillRect/>
          </a:stretch>
        </p:blipFill>
        <p:spPr>
          <a:xfrm>
            <a:off x="4928215" y="1508700"/>
            <a:ext cx="2335569" cy="359318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Top 5 records with CCA are</a:t>
            </a: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used Where and Like query to find launch sites record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cxnSp>
        <p:nvCxnSpPr>
          <p:cNvPr id="6" name="Straight Arrow Connector 5">
            <a:extLst>
              <a:ext uri="{FF2B5EF4-FFF2-40B4-BE49-F238E27FC236}">
                <a16:creationId xmlns:a16="http://schemas.microsoft.com/office/drawing/2014/main" id="{70F97DC2-3DA8-9C4F-C387-9B2E2DCC8B9D}"/>
              </a:ext>
            </a:extLst>
          </p:cNvPr>
          <p:cNvCxnSpPr>
            <a:cxnSpLocks/>
          </p:cNvCxnSpPr>
          <p:nvPr/>
        </p:nvCxnSpPr>
        <p:spPr>
          <a:xfrm>
            <a:off x="3998400" y="2072640"/>
            <a:ext cx="0" cy="365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85ED602A-6EDD-961C-A331-E7D4BB4F85E1}"/>
              </a:ext>
            </a:extLst>
          </p:cNvPr>
          <p:cNvPicPr>
            <a:picLocks noChangeAspect="1"/>
          </p:cNvPicPr>
          <p:nvPr/>
        </p:nvPicPr>
        <p:blipFill>
          <a:blip r:embed="rId3"/>
          <a:stretch>
            <a:fillRect/>
          </a:stretch>
        </p:blipFill>
        <p:spPr>
          <a:xfrm>
            <a:off x="375562" y="2520403"/>
            <a:ext cx="10104996" cy="26672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579938"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total payload carried by boosters from NASA is 48,213 kg.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used sum function to find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E252463-3F74-1994-4C62-E9AD23B7484F}"/>
              </a:ext>
            </a:extLst>
          </p:cNvPr>
          <p:cNvPicPr>
            <a:picLocks noChangeAspect="1"/>
          </p:cNvPicPr>
          <p:nvPr/>
        </p:nvPicPr>
        <p:blipFill>
          <a:blip r:embed="rId3"/>
          <a:stretch>
            <a:fillRect/>
          </a:stretch>
        </p:blipFill>
        <p:spPr>
          <a:xfrm>
            <a:off x="4666131" y="2270733"/>
            <a:ext cx="4415891" cy="11582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441825"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average payload mass carried by booster version F9 v1.1 is 2,928 kg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used AVG() function to get average payload mass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F756C1C-2B04-ED8E-6F5B-3DAA35696614}"/>
              </a:ext>
            </a:extLst>
          </p:cNvPr>
          <p:cNvPicPr>
            <a:picLocks noChangeAspect="1"/>
          </p:cNvPicPr>
          <p:nvPr/>
        </p:nvPicPr>
        <p:blipFill>
          <a:blip r:embed="rId3"/>
          <a:stretch>
            <a:fillRect/>
          </a:stretch>
        </p:blipFill>
        <p:spPr>
          <a:xfrm>
            <a:off x="4159317" y="2263119"/>
            <a:ext cx="5114685" cy="15468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381500" cy="4351338"/>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observed that the dates of the first successful landing outcome on ground pad was 22nd December 2015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CFC0AE-3AA8-E339-8917-9892819B1A12}"/>
              </a:ext>
            </a:extLst>
          </p:cNvPr>
          <p:cNvPicPr>
            <a:picLocks noChangeAspect="1"/>
          </p:cNvPicPr>
          <p:nvPr/>
        </p:nvPicPr>
        <p:blipFill>
          <a:blip r:embed="rId3"/>
          <a:stretch>
            <a:fillRect/>
          </a:stretch>
        </p:blipFill>
        <p:spPr>
          <a:xfrm>
            <a:off x="5034775" y="2133576"/>
            <a:ext cx="4012212" cy="12954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564063" cy="4351338"/>
          </a:xfrm>
          <a:prstGeom prst="rect">
            <a:avLst/>
          </a:prstGeom>
        </p:spPr>
        <p:txBody>
          <a:bodyPr lIns="91440" tIns="45720" rIns="91440" bIns="45720" anchor="t">
            <a:normAutofit/>
          </a:bodyPr>
          <a:lstStyle/>
          <a:p>
            <a:pPr algn="just">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four booster versions that have successfully landed on drone ship with a payload mass greater than 4,000 kg but less than 6,000 kg are listed right side.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6AE84DD-1C16-BF19-BC1C-9438D1F99E0C}"/>
              </a:ext>
            </a:extLst>
          </p:cNvPr>
          <p:cNvPicPr>
            <a:picLocks noChangeAspect="1"/>
          </p:cNvPicPr>
          <p:nvPr/>
        </p:nvPicPr>
        <p:blipFill>
          <a:blip r:embed="rId3"/>
          <a:stretch>
            <a:fillRect/>
          </a:stretch>
        </p:blipFill>
        <p:spPr>
          <a:xfrm>
            <a:off x="5694024" y="1634651"/>
            <a:ext cx="2611775" cy="358869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08704"/>
            <a:ext cx="8878433" cy="4510646"/>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This report presents an analysis of SpaceX Falcon9 launch, we aimed to find out whether SpaceX Falcon9 can recover the first stage or not. We will also determine if SpaceX will reuse the first stage. Using a dataset of SpaceX, we employed various data science techniques, including data cleaning, exploratory data analysis (EDA), feature engineering, and machine learning models.</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KEY FINDING:</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Success Rate: Success rate of SpaceX Falcon9 is 67%.</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ML Model: We created Decision Tree Classifier and other models to predict if the first stage land.</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Predictive Model Performance: A Decision Tree Classifier achieved the best performance, with an accuracy of 83.33%.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030663"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Out of 101 mission there were 100 successful and 1 failed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0606E91-092B-EDE7-BCE9-812AE85B018E}"/>
              </a:ext>
            </a:extLst>
          </p:cNvPr>
          <p:cNvPicPr>
            <a:picLocks noChangeAspect="1"/>
          </p:cNvPicPr>
          <p:nvPr/>
        </p:nvPicPr>
        <p:blipFill>
          <a:blip r:embed="rId3"/>
          <a:stretch>
            <a:fillRect/>
          </a:stretch>
        </p:blipFill>
        <p:spPr>
          <a:xfrm>
            <a:off x="4030663" y="1924369"/>
            <a:ext cx="5038124" cy="275087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808538" cy="4351338"/>
          </a:xfrm>
          <a:prstGeom prst="rect">
            <a:avLst/>
          </a:prstGeom>
        </p:spPr>
        <p:txBody>
          <a:bodyPr>
            <a:normAutofit/>
          </a:bodyPr>
          <a:lstStyle/>
          <a:p>
            <a:pPr algn="just">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maximum payload mass carried in this dataset is 15,600 kg. Twelve (12) separate Falcon 9 boosters carried this amount of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4A47E02-DD20-EE61-C6EB-8F1D337997DF}"/>
              </a:ext>
            </a:extLst>
          </p:cNvPr>
          <p:cNvPicPr>
            <a:picLocks noChangeAspect="1"/>
          </p:cNvPicPr>
          <p:nvPr/>
        </p:nvPicPr>
        <p:blipFill>
          <a:blip r:embed="rId3"/>
          <a:stretch>
            <a:fillRect/>
          </a:stretch>
        </p:blipFill>
        <p:spPr>
          <a:xfrm>
            <a:off x="5803834" y="1591242"/>
            <a:ext cx="2910939" cy="443433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822825" cy="4351338"/>
          </a:xfrm>
          <a:prstGeom prst="rect">
            <a:avLst/>
          </a:prstGeom>
        </p:spPr>
        <p:txBody>
          <a:bodyPr lIns="91440" tIns="45720" rIns="91440" bIns="45720" anchor="t">
            <a:normAutofit/>
          </a:bodyPr>
          <a:lstStyle/>
          <a:p>
            <a:pPr algn="just">
              <a:lnSpc>
                <a:spcPct val="100000"/>
              </a:lnSpc>
              <a:spcBef>
                <a:spcPts val="1400"/>
              </a:spcBef>
              <a:buFont typeface="Wingdings" panose="05000000000000000000" pitchFamily="2" charset="2"/>
              <a:buChar char="Ø"/>
            </a:pPr>
            <a:r>
              <a:rPr lang="en-US" dirty="0">
                <a:solidFill>
                  <a:schemeClr val="accent3">
                    <a:lumMod val="25000"/>
                  </a:schemeClr>
                </a:solidFill>
                <a:latin typeface="Abadi"/>
              </a:rPr>
              <a:t>There were two failed landing outcomes with a drone ship in 2015. Both launched from CCAFS LC-40. One occurred in January and the other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B0CFB8C-7F0D-467E-6186-0869A305C95B}"/>
              </a:ext>
            </a:extLst>
          </p:cNvPr>
          <p:cNvPicPr>
            <a:picLocks noChangeAspect="1"/>
          </p:cNvPicPr>
          <p:nvPr/>
        </p:nvPicPr>
        <p:blipFill>
          <a:blip r:embed="rId3"/>
          <a:stretch>
            <a:fillRect/>
          </a:stretch>
        </p:blipFill>
        <p:spPr>
          <a:xfrm>
            <a:off x="4822825" y="2468963"/>
            <a:ext cx="4370251" cy="17564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4198938" cy="4351338"/>
          </a:xfrm>
          <a:prstGeom prst="rect">
            <a:avLst/>
          </a:prstGeom>
        </p:spPr>
        <p:txBody>
          <a:bodyPr lIns="91440" tIns="45720" rIns="91440" bIns="45720" anchor="t"/>
          <a:lstStyle/>
          <a:p>
            <a:pPr algn="just">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most common landing outcome is ‘not attempted’</a:t>
            </a:r>
          </a:p>
          <a:p>
            <a:pPr algn="just">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Drone ship landing outcome has 50-50% of success &amp; failure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6B213BC-BFED-F7E5-3AD2-DE3B97B05031}"/>
              </a:ext>
            </a:extLst>
          </p:cNvPr>
          <p:cNvPicPr>
            <a:picLocks noChangeAspect="1"/>
          </p:cNvPicPr>
          <p:nvPr/>
        </p:nvPicPr>
        <p:blipFill>
          <a:blip r:embed="rId3"/>
          <a:stretch>
            <a:fillRect/>
          </a:stretch>
        </p:blipFill>
        <p:spPr>
          <a:xfrm>
            <a:off x="5269144" y="1825625"/>
            <a:ext cx="3082375" cy="371804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202863" cy="4351338"/>
          </a:xfrm>
          <a:prstGeom prst="rect">
            <a:avLst/>
          </a:prstGeom>
        </p:spPr>
        <p:txBody>
          <a:bodyPr lIns="91440" tIns="45720" rIns="91440" bIns="45720" anchor="t">
            <a:normAutofit/>
          </a:bodyPr>
          <a:lstStyle/>
          <a:p>
            <a:pPr>
              <a:buFont typeface="Wingdings" panose="05000000000000000000" pitchFamily="2" charset="2"/>
              <a:buChar char="Ø"/>
            </a:pPr>
            <a:r>
              <a:rPr lang="en-US" dirty="0"/>
              <a:t>We can see  that the SpaceX launch sites are in United States of America at Florida &amp; Los Angeles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2DC2AAD6-81E9-6B51-03E1-15FDB3AC757F}"/>
              </a:ext>
            </a:extLst>
          </p:cNvPr>
          <p:cNvPicPr>
            <a:picLocks noChangeAspect="1"/>
          </p:cNvPicPr>
          <p:nvPr/>
        </p:nvPicPr>
        <p:blipFill>
          <a:blip r:embed="rId3"/>
          <a:stretch>
            <a:fillRect/>
          </a:stretch>
        </p:blipFill>
        <p:spPr>
          <a:xfrm>
            <a:off x="946139" y="2600074"/>
            <a:ext cx="7986193" cy="38064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3771900" cy="4351338"/>
          </a:xfrm>
          <a:prstGeom prst="rect">
            <a:avLst/>
          </a:prstGeom>
        </p:spPr>
        <p:txBody>
          <a:bodyPr lIns="91440" tIns="45720" rIns="91440" bIns="45720" anchor="t">
            <a:normAutofit/>
          </a:bodyPr>
          <a:lstStyle/>
          <a:p>
            <a:pPr algn="just">
              <a:lnSpc>
                <a:spcPct val="100000"/>
              </a:lnSpc>
              <a:spcBef>
                <a:spcPts val="1400"/>
              </a:spcBef>
              <a:buFont typeface="Wingdings" panose="05000000000000000000" pitchFamily="2" charset="2"/>
              <a:buChar char="Ø"/>
            </a:pPr>
            <a:r>
              <a:rPr lang="en-US" dirty="0">
                <a:solidFill>
                  <a:schemeClr val="accent3">
                    <a:lumMod val="25000"/>
                  </a:schemeClr>
                </a:solidFill>
              </a:rPr>
              <a:t>The markers display the mission outcomes (Success/Failure) for Falcon 9 first stage landings.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Markers of Success/Failed Landings</a:t>
            </a:r>
          </a:p>
        </p:txBody>
      </p:sp>
      <p:pic>
        <p:nvPicPr>
          <p:cNvPr id="4" name="Picture 3">
            <a:extLst>
              <a:ext uri="{FF2B5EF4-FFF2-40B4-BE49-F238E27FC236}">
                <a16:creationId xmlns:a16="http://schemas.microsoft.com/office/drawing/2014/main" id="{F49020F9-280C-2382-C611-D8DF1148899A}"/>
              </a:ext>
            </a:extLst>
          </p:cNvPr>
          <p:cNvPicPr>
            <a:picLocks noChangeAspect="1"/>
          </p:cNvPicPr>
          <p:nvPr/>
        </p:nvPicPr>
        <p:blipFill>
          <a:blip r:embed="rId3"/>
          <a:stretch>
            <a:fillRect/>
          </a:stretch>
        </p:blipFill>
        <p:spPr>
          <a:xfrm>
            <a:off x="3887449" y="1757690"/>
            <a:ext cx="2149026" cy="2049958"/>
          </a:xfrm>
          <a:prstGeom prst="rect">
            <a:avLst/>
          </a:prstGeom>
        </p:spPr>
      </p:pic>
      <p:pic>
        <p:nvPicPr>
          <p:cNvPr id="7" name="Picture 6">
            <a:extLst>
              <a:ext uri="{FF2B5EF4-FFF2-40B4-BE49-F238E27FC236}">
                <a16:creationId xmlns:a16="http://schemas.microsoft.com/office/drawing/2014/main" id="{6016C3F5-18AA-1CDB-A8DD-FDB8308E3BA8}"/>
              </a:ext>
            </a:extLst>
          </p:cNvPr>
          <p:cNvPicPr>
            <a:picLocks noChangeAspect="1"/>
          </p:cNvPicPr>
          <p:nvPr/>
        </p:nvPicPr>
        <p:blipFill>
          <a:blip r:embed="rId4"/>
          <a:stretch>
            <a:fillRect/>
          </a:stretch>
        </p:blipFill>
        <p:spPr>
          <a:xfrm>
            <a:off x="6620432" y="1757690"/>
            <a:ext cx="2103302" cy="2049958"/>
          </a:xfrm>
          <a:prstGeom prst="rect">
            <a:avLst/>
          </a:prstGeom>
        </p:spPr>
      </p:pic>
      <p:pic>
        <p:nvPicPr>
          <p:cNvPr id="10" name="Picture 9">
            <a:extLst>
              <a:ext uri="{FF2B5EF4-FFF2-40B4-BE49-F238E27FC236}">
                <a16:creationId xmlns:a16="http://schemas.microsoft.com/office/drawing/2014/main" id="{C07F0863-BD9B-AA0D-C9E3-FF3FC90B40C5}"/>
              </a:ext>
            </a:extLst>
          </p:cNvPr>
          <p:cNvPicPr>
            <a:picLocks noChangeAspect="1"/>
          </p:cNvPicPr>
          <p:nvPr/>
        </p:nvPicPr>
        <p:blipFill>
          <a:blip r:embed="rId5"/>
          <a:stretch>
            <a:fillRect/>
          </a:stretch>
        </p:blipFill>
        <p:spPr>
          <a:xfrm>
            <a:off x="3799812" y="4013249"/>
            <a:ext cx="2236664" cy="2177998"/>
          </a:xfrm>
          <a:prstGeom prst="rect">
            <a:avLst/>
          </a:prstGeom>
        </p:spPr>
      </p:pic>
      <p:pic>
        <p:nvPicPr>
          <p:cNvPr id="12" name="Picture 11">
            <a:extLst>
              <a:ext uri="{FF2B5EF4-FFF2-40B4-BE49-F238E27FC236}">
                <a16:creationId xmlns:a16="http://schemas.microsoft.com/office/drawing/2014/main" id="{047E6A0F-20E6-9ABE-7E34-7860CE8EAC49}"/>
              </a:ext>
            </a:extLst>
          </p:cNvPr>
          <p:cNvPicPr>
            <a:picLocks noChangeAspect="1"/>
          </p:cNvPicPr>
          <p:nvPr/>
        </p:nvPicPr>
        <p:blipFill>
          <a:blip r:embed="rId6"/>
          <a:stretch>
            <a:fillRect/>
          </a:stretch>
        </p:blipFill>
        <p:spPr>
          <a:xfrm>
            <a:off x="6657406" y="3908405"/>
            <a:ext cx="2066328" cy="226333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94E4C288-A24E-7C72-BD76-92F8DFF9A14B}"/>
              </a:ext>
            </a:extLst>
          </p:cNvPr>
          <p:cNvPicPr>
            <a:picLocks noGrp="1" noChangeAspect="1"/>
          </p:cNvPicPr>
          <p:nvPr>
            <p:ph idx="4294967295"/>
          </p:nvPr>
        </p:nvPicPr>
        <p:blipFill>
          <a:blip r:embed="rId3"/>
          <a:stretch>
            <a:fillRect/>
          </a:stretch>
        </p:blipFill>
        <p:spPr>
          <a:xfrm>
            <a:off x="0" y="1490663"/>
            <a:ext cx="9182100" cy="4535487"/>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4975225" cy="4351338"/>
          </a:xfrm>
          <a:prstGeom prst="rect">
            <a:avLst/>
          </a:prstGeom>
        </p:spPr>
        <p:txBody>
          <a:bodyPr lIns="91440" tIns="45720" rIns="91440" bIns="45720" anchor="t">
            <a:normAutofit/>
          </a:bodyPr>
          <a:lstStyle/>
          <a:p>
            <a:pPr algn="just">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dropdown menu allows the selection of one or all launch sites</a:t>
            </a:r>
          </a:p>
          <a:p>
            <a:pPr algn="just">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With all launch sites selected, the pie chart displays the distribution of successful Falcon 9 first stage landing outcomes between the different launch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Launch Sites</a:t>
            </a:r>
          </a:p>
        </p:txBody>
      </p:sp>
      <p:pic>
        <p:nvPicPr>
          <p:cNvPr id="4" name="Picture 3">
            <a:extLst>
              <a:ext uri="{FF2B5EF4-FFF2-40B4-BE49-F238E27FC236}">
                <a16:creationId xmlns:a16="http://schemas.microsoft.com/office/drawing/2014/main" id="{B6FF5CDF-F7A8-15B6-0DF9-737753F214BA}"/>
              </a:ext>
            </a:extLst>
          </p:cNvPr>
          <p:cNvPicPr>
            <a:picLocks noChangeAspect="1"/>
          </p:cNvPicPr>
          <p:nvPr/>
        </p:nvPicPr>
        <p:blipFill>
          <a:blip r:embed="rId3"/>
          <a:stretch>
            <a:fillRect/>
          </a:stretch>
        </p:blipFill>
        <p:spPr>
          <a:xfrm>
            <a:off x="4975225" y="1737481"/>
            <a:ext cx="4644497" cy="378174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12258"/>
            <a:ext cx="8714222" cy="4607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7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Spaces X’s Falcon 9 launch like regular rockets. Unlike other rocket providers, SpaceX's Falcon 9 Can recover the first stage. Sometimes the first stage does not land. Sometimes it will crash. Other times, Space X will sacrifice the first stage due to the mission parameters like payload, orbit, and customer. Space Y that would like to compete with SpaceX founded by Billionaire industrialist </a:t>
            </a:r>
            <a:r>
              <a:rPr lang="en-US" sz="1600" dirty="0" err="1">
                <a:solidFill>
                  <a:schemeClr val="accent3">
                    <a:lumMod val="25000"/>
                  </a:schemeClr>
                </a:solidFill>
                <a:latin typeface="Abadi" panose="020B0604020104020204" pitchFamily="34" charset="0"/>
              </a:rPr>
              <a:t>Allon</a:t>
            </a:r>
            <a:r>
              <a:rPr lang="en-US" sz="1600" dirty="0">
                <a:solidFill>
                  <a:schemeClr val="accent3">
                    <a:lumMod val="25000"/>
                  </a:schemeClr>
                </a:solidFill>
                <a:latin typeface="Abadi" panose="020B0604020104020204" pitchFamily="34" charset="0"/>
              </a:rPr>
              <a:t> Musk. Your job is to determine the price of each launch. We will do this by gathering information about Space X and creating dashboards for our team. We will also determine if SpaceX will reuse the first stage. Instead of using rocket science to determine if the first stage will land successfully, you will train a machine learning model and use public information to predict if SpaceX will reuse the first stage.</a:t>
            </a:r>
          </a:p>
          <a:p>
            <a:pPr marL="0" indent="0" algn="just">
              <a:spcBef>
                <a:spcPts val="1400"/>
              </a:spcBef>
              <a:buNone/>
            </a:pPr>
            <a:r>
              <a:rPr lang="en-US" sz="2900" dirty="0">
                <a:solidFill>
                  <a:schemeClr val="accent3">
                    <a:lumMod val="25000"/>
                  </a:schemeClr>
                </a:solidFill>
                <a:latin typeface="Abadi" panose="020B0604020104020204" pitchFamily="34" charset="0"/>
              </a:rPr>
              <a:t>Problems We have to solve are:-</a:t>
            </a:r>
          </a:p>
          <a:p>
            <a:pPr algn="just">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Web Scrapping Falcon9 and Falcon Heavy Launches Records</a:t>
            </a:r>
          </a:p>
          <a:p>
            <a:pPr algn="just">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Data Wrangling, Data Cleaning, and Exploring and Preparing Data</a:t>
            </a:r>
          </a:p>
          <a:p>
            <a:pPr algn="just">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Launch Sites Locations Analysis with Folium</a:t>
            </a:r>
          </a:p>
          <a:p>
            <a:pPr algn="just">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Space X Falcon 9 First Stage Landing Prediction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4432300" cy="4351338"/>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dirty="0"/>
              <a:t>CCAFS SLC-40 is the launch site with the highest Falcon 9 first stage landing success rate (42.9%)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77A56C85-D0C2-C740-D538-817FB381BE88}"/>
              </a:ext>
            </a:extLst>
          </p:cNvPr>
          <p:cNvPicPr>
            <a:picLocks noChangeAspect="1"/>
          </p:cNvPicPr>
          <p:nvPr/>
        </p:nvPicPr>
        <p:blipFill>
          <a:blip r:embed="rId3"/>
          <a:stretch>
            <a:fillRect/>
          </a:stretch>
        </p:blipFill>
        <p:spPr>
          <a:xfrm>
            <a:off x="4333481" y="2283368"/>
            <a:ext cx="4091549" cy="343585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825625"/>
            <a:ext cx="10414000" cy="4351338"/>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Payload vs. Launch Outcome scatter plots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92194B98-99B6-4031-00AC-FFA10EB6B6C3}"/>
              </a:ext>
            </a:extLst>
          </p:cNvPr>
          <p:cNvPicPr>
            <a:picLocks noChangeAspect="1"/>
          </p:cNvPicPr>
          <p:nvPr/>
        </p:nvPicPr>
        <p:blipFill>
          <a:blip r:embed="rId3"/>
          <a:stretch>
            <a:fillRect/>
          </a:stretch>
        </p:blipFill>
        <p:spPr>
          <a:xfrm>
            <a:off x="508847" y="2602865"/>
            <a:ext cx="8659953" cy="39497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10034588" cy="3811588"/>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Every ML Models accuracy is same that means they will perform almost same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5C2D126-A9D0-F709-7D78-7D5150C38EAB}"/>
              </a:ext>
            </a:extLst>
          </p:cNvPr>
          <p:cNvPicPr>
            <a:picLocks noChangeAspect="1"/>
          </p:cNvPicPr>
          <p:nvPr/>
        </p:nvPicPr>
        <p:blipFill>
          <a:blip r:embed="rId3"/>
          <a:stretch>
            <a:fillRect/>
          </a:stretch>
        </p:blipFill>
        <p:spPr>
          <a:xfrm>
            <a:off x="770011" y="2625273"/>
            <a:ext cx="7331075" cy="38115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4822825" cy="3811588"/>
          </a:xfrm>
          <a:prstGeom prst="rect">
            <a:avLst/>
          </a:prstGeom>
        </p:spPr>
        <p:txBody>
          <a:bodyPr>
            <a:normAutofit/>
          </a:bodyPr>
          <a:lstStyle/>
          <a:p>
            <a:pPr algn="just">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confusion matrix for the decision tree classifier shows that more than 80% of the prediction is correct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2B514C3-E76A-E73C-009B-7D7C2EFDFC04}"/>
              </a:ext>
            </a:extLst>
          </p:cNvPr>
          <p:cNvPicPr>
            <a:picLocks noChangeAspect="1"/>
          </p:cNvPicPr>
          <p:nvPr/>
        </p:nvPicPr>
        <p:blipFill>
          <a:blip r:embed="rId3"/>
          <a:stretch>
            <a:fillRect/>
          </a:stretch>
        </p:blipFill>
        <p:spPr>
          <a:xfrm>
            <a:off x="4822825" y="1621262"/>
            <a:ext cx="4541914" cy="388653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Launch success rate of falcon9 first stage landing is increasing over the years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machine learning models can be used to predict future SpaceX Falcon 9 first stage landing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54163"/>
            <a:ext cx="11633200" cy="5105400"/>
          </a:xfrm>
          <a:prstGeom prst="rect">
            <a:avLst/>
          </a:prstGeom>
        </p:spPr>
        <p:txBody>
          <a:bodyPr>
            <a:noAutofit/>
          </a:bodyPr>
          <a:lstStyle/>
          <a:p>
            <a:pPr marL="0" indent="0">
              <a:lnSpc>
                <a:spcPct val="100000"/>
              </a:lnSpc>
              <a:spcBef>
                <a:spcPts val="1400"/>
              </a:spcBef>
              <a:buNone/>
            </a:pPr>
            <a:r>
              <a:rPr lang="en-US" sz="3200" b="1" dirty="0" err="1">
                <a:solidFill>
                  <a:schemeClr val="accent3">
                    <a:lumMod val="25000"/>
                  </a:schemeClr>
                </a:solidFill>
                <a:latin typeface="Abadi" panose="020B0604020104020204" pitchFamily="34" charset="0"/>
              </a:rPr>
              <a:t>Jupyter</a:t>
            </a:r>
            <a:r>
              <a:rPr lang="en-US" sz="3200" b="1" dirty="0">
                <a:solidFill>
                  <a:schemeClr val="accent3">
                    <a:lumMod val="25000"/>
                  </a:schemeClr>
                </a:solidFill>
                <a:latin typeface="Abadi" panose="020B0604020104020204" pitchFamily="34" charset="0"/>
              </a:rPr>
              <a:t> Notebook Used In This Project :-</a:t>
            </a:r>
          </a:p>
          <a:p>
            <a:pPr>
              <a:lnSpc>
                <a:spcPct val="100000"/>
              </a:lnSpc>
              <a:spcBef>
                <a:spcPts val="1400"/>
              </a:spcBef>
              <a:buFont typeface="Wingdings" panose="05000000000000000000" pitchFamily="2" charset="2"/>
              <a:buChar char="Ø"/>
            </a:pPr>
            <a:r>
              <a:rPr lang="en-US" sz="2000" b="1" dirty="0">
                <a:solidFill>
                  <a:schemeClr val="accent3">
                    <a:lumMod val="25000"/>
                  </a:schemeClr>
                </a:solidFill>
                <a:latin typeface="Abadi" panose="020B0604020104020204" pitchFamily="34" charset="0"/>
              </a:rPr>
              <a:t>GitHub URL (Data Collection): </a:t>
            </a:r>
            <a:r>
              <a:rPr lang="en-US" sz="2000" dirty="0">
                <a:solidFill>
                  <a:schemeClr val="accent3">
                    <a:lumMod val="25000"/>
                  </a:schemeClr>
                </a:solidFill>
                <a:latin typeface="Abadi" panose="020B0604020104020204" pitchFamily="34" charset="0"/>
                <a:hlinkClick r:id="rId4"/>
              </a:rPr>
              <a:t>Click Here</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000" b="1" dirty="0">
                <a:solidFill>
                  <a:schemeClr val="accent3">
                    <a:lumMod val="25000"/>
                  </a:schemeClr>
                </a:solidFill>
                <a:latin typeface="Abadi" panose="020B0604020104020204" pitchFamily="34" charset="0"/>
              </a:rPr>
              <a:t>GitHub URL (Web Scraping): </a:t>
            </a:r>
            <a:r>
              <a:rPr lang="en-US" sz="2000" dirty="0">
                <a:solidFill>
                  <a:schemeClr val="accent3">
                    <a:lumMod val="25000"/>
                  </a:schemeClr>
                </a:solidFill>
                <a:latin typeface="Abadi" panose="020B0604020104020204" pitchFamily="34" charset="0"/>
                <a:hlinkClick r:id="rId5"/>
              </a:rPr>
              <a:t>Click Here</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000" b="1" dirty="0">
                <a:solidFill>
                  <a:schemeClr val="accent3">
                    <a:lumMod val="25000"/>
                  </a:schemeClr>
                </a:solidFill>
                <a:latin typeface="Abadi" panose="020B0604020104020204" pitchFamily="34" charset="0"/>
              </a:rPr>
              <a:t>GitHub URL (Data Wrangling): </a:t>
            </a:r>
            <a:r>
              <a:rPr lang="en-US" sz="2000" dirty="0">
                <a:solidFill>
                  <a:schemeClr val="accent3">
                    <a:lumMod val="25000"/>
                  </a:schemeClr>
                </a:solidFill>
                <a:latin typeface="Abadi" panose="020B0604020104020204" pitchFamily="34" charset="0"/>
                <a:hlinkClick r:id="rId6"/>
              </a:rPr>
              <a:t>Click Here</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000" b="1" dirty="0">
                <a:solidFill>
                  <a:schemeClr val="accent3">
                    <a:lumMod val="25000"/>
                  </a:schemeClr>
                </a:solidFill>
                <a:latin typeface="Abadi" panose="020B0604020104020204" pitchFamily="34" charset="0"/>
              </a:rPr>
              <a:t>GitHub URL (EDA with SQL): </a:t>
            </a:r>
            <a:r>
              <a:rPr lang="en-US" sz="2000" dirty="0">
                <a:solidFill>
                  <a:schemeClr val="accent3">
                    <a:lumMod val="25000"/>
                  </a:schemeClr>
                </a:solidFill>
                <a:latin typeface="Abadi" panose="020B0604020104020204" pitchFamily="34" charset="0"/>
                <a:hlinkClick r:id="rId7"/>
              </a:rPr>
              <a:t>Click Here</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000" b="1" dirty="0">
                <a:solidFill>
                  <a:schemeClr val="accent3">
                    <a:lumMod val="25000"/>
                  </a:schemeClr>
                </a:solidFill>
                <a:latin typeface="Abadi" panose="020B0604020104020204" pitchFamily="34" charset="0"/>
              </a:rPr>
              <a:t>GitHub URL (EDA with Data Visualization): </a:t>
            </a:r>
            <a:r>
              <a:rPr lang="en-US" sz="2000" dirty="0">
                <a:solidFill>
                  <a:schemeClr val="accent3">
                    <a:lumMod val="25000"/>
                  </a:schemeClr>
                </a:solidFill>
                <a:latin typeface="Abadi" panose="020B0604020104020204" pitchFamily="34" charset="0"/>
                <a:hlinkClick r:id="rId8"/>
              </a:rPr>
              <a:t>Click Here</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000" b="1" dirty="0">
                <a:solidFill>
                  <a:schemeClr val="accent3">
                    <a:lumMod val="25000"/>
                  </a:schemeClr>
                </a:solidFill>
                <a:latin typeface="Abadi" panose="020B0604020104020204" pitchFamily="34" charset="0"/>
              </a:rPr>
              <a:t>GitHub URL (Folium Maps): </a:t>
            </a:r>
            <a:r>
              <a:rPr lang="en-US" sz="2000" dirty="0">
                <a:solidFill>
                  <a:schemeClr val="accent3">
                    <a:lumMod val="25000"/>
                  </a:schemeClr>
                </a:solidFill>
                <a:latin typeface="Abadi" panose="020B0604020104020204" pitchFamily="34" charset="0"/>
                <a:hlinkClick r:id="rId9"/>
              </a:rPr>
              <a:t>Click Here</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000" b="1" dirty="0">
                <a:solidFill>
                  <a:schemeClr val="accent3">
                    <a:lumMod val="25000"/>
                  </a:schemeClr>
                </a:solidFill>
                <a:latin typeface="Abadi" panose="020B0604020104020204" pitchFamily="34" charset="0"/>
              </a:rPr>
              <a:t>GitHub URL (</a:t>
            </a:r>
            <a:r>
              <a:rPr lang="en-US" sz="2000" b="1" dirty="0" err="1">
                <a:solidFill>
                  <a:schemeClr val="accent3">
                    <a:lumMod val="25000"/>
                  </a:schemeClr>
                </a:solidFill>
                <a:latin typeface="Abadi" panose="020B0604020104020204" pitchFamily="34" charset="0"/>
              </a:rPr>
              <a:t>Dashboad</a:t>
            </a:r>
            <a:r>
              <a:rPr lang="en-US" sz="2000" b="1" dirty="0">
                <a:solidFill>
                  <a:schemeClr val="accent3">
                    <a:lumMod val="25000"/>
                  </a:schemeClr>
                </a:solidFill>
                <a:latin typeface="Abadi" panose="020B0604020104020204" pitchFamily="34" charset="0"/>
              </a:rPr>
              <a:t> File): </a:t>
            </a:r>
            <a:r>
              <a:rPr lang="en-US" sz="2000" dirty="0">
                <a:solidFill>
                  <a:schemeClr val="accent3">
                    <a:lumMod val="25000"/>
                  </a:schemeClr>
                </a:solidFill>
                <a:latin typeface="Abadi" panose="020B0604020104020204" pitchFamily="34" charset="0"/>
                <a:hlinkClick r:id="rId10"/>
              </a:rPr>
              <a:t>Click Here</a:t>
            </a:r>
            <a:endParaRPr lang="en-US" sz="20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000" b="1" dirty="0">
                <a:solidFill>
                  <a:schemeClr val="accent3">
                    <a:lumMod val="25000"/>
                  </a:schemeClr>
                </a:solidFill>
                <a:latin typeface="Abadi" panose="020B0604020104020204" pitchFamily="34" charset="0"/>
              </a:rPr>
              <a:t>GitHub URL (Machine Learning): </a:t>
            </a:r>
            <a:r>
              <a:rPr lang="en-US" sz="2000" dirty="0">
                <a:solidFill>
                  <a:schemeClr val="accent3">
                    <a:lumMod val="25000"/>
                  </a:schemeClr>
                </a:solidFill>
                <a:latin typeface="Abadi" panose="020B0604020104020204" pitchFamily="34" charset="0"/>
                <a:hlinkClick r:id="rId11"/>
              </a:rPr>
              <a:t>Click Here</a:t>
            </a:r>
            <a:endParaRPr lang="en-US" sz="20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Data collection methodology:</a:t>
            </a:r>
          </a:p>
          <a:p>
            <a:pPr lvl="1">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Used Python </a:t>
            </a:r>
            <a:r>
              <a:rPr lang="en-US" sz="6400" dirty="0" err="1">
                <a:solidFill>
                  <a:schemeClr val="accent3">
                    <a:lumMod val="25000"/>
                  </a:schemeClr>
                </a:solidFill>
                <a:latin typeface="Abadi"/>
              </a:rPr>
              <a:t>BeautifulSoup</a:t>
            </a:r>
            <a:r>
              <a:rPr lang="en-US" sz="6400" dirty="0">
                <a:solidFill>
                  <a:schemeClr val="accent3">
                    <a:lumMod val="25000"/>
                  </a:schemeClr>
                </a:solidFill>
                <a:latin typeface="Abadi"/>
              </a:rPr>
              <a:t> to extract data from Wikipedia Website</a:t>
            </a:r>
            <a:endParaRPr lang="en-US" sz="6400" dirty="0">
              <a:solidFill>
                <a:schemeClr val="bg2">
                  <a:lumMod val="50000"/>
                </a:schemeClr>
              </a:solidFill>
              <a:latin typeface="Abadi"/>
            </a:endParaRPr>
          </a:p>
          <a:p>
            <a:pPr>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Perform data wrangling</a:t>
            </a:r>
          </a:p>
          <a:p>
            <a:pPr lvl="1">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Used Python Pandas to convert raw data into useable data</a:t>
            </a:r>
            <a:endParaRPr lang="en-US" sz="6400" dirty="0">
              <a:solidFill>
                <a:schemeClr val="bg2">
                  <a:lumMod val="50000"/>
                </a:schemeClr>
              </a:solidFill>
              <a:latin typeface="Abadi"/>
            </a:endParaRPr>
          </a:p>
          <a:p>
            <a:pPr>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Perform predictive analysis using classification models</a:t>
            </a:r>
          </a:p>
          <a:p>
            <a:pPr lvl="1">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Convert data into </a:t>
            </a:r>
            <a:r>
              <a:rPr lang="en-US" sz="6400" dirty="0" err="1">
                <a:solidFill>
                  <a:schemeClr val="accent3">
                    <a:lumMod val="25000"/>
                  </a:schemeClr>
                </a:solidFill>
                <a:latin typeface="Abadi"/>
              </a:rPr>
              <a:t>Numpy</a:t>
            </a:r>
            <a:r>
              <a:rPr lang="en-US" sz="6400" dirty="0">
                <a:solidFill>
                  <a:schemeClr val="accent3">
                    <a:lumMod val="25000"/>
                  </a:schemeClr>
                </a:solidFill>
                <a:latin typeface="Abadi"/>
              </a:rPr>
              <a:t> array, Standardize the data, and used </a:t>
            </a:r>
            <a:r>
              <a:rPr lang="en-US" sz="6400" dirty="0" err="1">
                <a:solidFill>
                  <a:schemeClr val="accent3">
                    <a:lumMod val="25000"/>
                  </a:schemeClr>
                </a:solidFill>
                <a:latin typeface="Abadi"/>
              </a:rPr>
              <a:t>train_test_split</a:t>
            </a:r>
            <a:r>
              <a:rPr lang="en-US" sz="6400" dirty="0">
                <a:solidFill>
                  <a:schemeClr val="accent3">
                    <a:lumMod val="25000"/>
                  </a:schemeClr>
                </a:solidFill>
                <a:latin typeface="Abadi"/>
              </a:rPr>
              <a:t> function to split data into training and testing set.</a:t>
            </a:r>
          </a:p>
          <a:p>
            <a:pPr lvl="1">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Found the best parameters for the models using Grid Search CV.</a:t>
            </a:r>
          </a:p>
          <a:p>
            <a:pPr lvl="1">
              <a:lnSpc>
                <a:spcPct val="120000"/>
              </a:lnSpc>
              <a:spcBef>
                <a:spcPts val="1400"/>
              </a:spcBef>
              <a:buFont typeface="Wingdings" panose="05000000000000000000" pitchFamily="2" charset="2"/>
              <a:buChar char="Ø"/>
            </a:pPr>
            <a:r>
              <a:rPr lang="en-US" sz="6400" dirty="0">
                <a:solidFill>
                  <a:schemeClr val="accent3">
                    <a:lumMod val="25000"/>
                  </a:schemeClr>
                </a:solidFill>
                <a:latin typeface="Abadi"/>
              </a:rPr>
              <a:t>Create different model like Logistic Regression, SVM, Decision Tree Classifier to see which model fit the best.</a:t>
            </a:r>
            <a:endParaRPr lang="en-US" sz="64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12875"/>
            <a:ext cx="10515600" cy="2603500"/>
          </a:xfrm>
          <a:prstGeom prst="rect">
            <a:avLst/>
          </a:prstGeom>
        </p:spPr>
        <p:txBody>
          <a:bodyPr/>
          <a:lstStyle/>
          <a:p>
            <a:pPr marL="0" indent="0">
              <a:lnSpc>
                <a:spcPct val="100000"/>
              </a:lnSpc>
              <a:spcBef>
                <a:spcPts val="1400"/>
              </a:spcBef>
              <a:buNone/>
            </a:pPr>
            <a:r>
              <a:rPr lang="en-US" dirty="0"/>
              <a:t>The data was collected from various sources. They are:-</a:t>
            </a:r>
          </a:p>
          <a:p>
            <a:pPr>
              <a:lnSpc>
                <a:spcPct val="100000"/>
              </a:lnSpc>
              <a:spcBef>
                <a:spcPts val="1400"/>
              </a:spcBef>
              <a:buFont typeface="Wingdings" panose="05000000000000000000" pitchFamily="2" charset="2"/>
              <a:buChar char="Ø"/>
            </a:pPr>
            <a:r>
              <a:rPr lang="en-US" dirty="0"/>
              <a:t>Data was collected from SpaceX API which is in </a:t>
            </a:r>
            <a:r>
              <a:rPr lang="en-US" dirty="0" err="1"/>
              <a:t>json</a:t>
            </a:r>
            <a:r>
              <a:rPr lang="en-US" dirty="0"/>
              <a:t> format so we also convert it to csv file</a:t>
            </a:r>
          </a:p>
          <a:p>
            <a:pPr>
              <a:lnSpc>
                <a:spcPct val="100000"/>
              </a:lnSpc>
              <a:spcBef>
                <a:spcPts val="1400"/>
              </a:spcBef>
              <a:buFont typeface="Wingdings" panose="05000000000000000000" pitchFamily="2" charset="2"/>
              <a:buChar char="Ø"/>
            </a:pPr>
            <a:r>
              <a:rPr lang="en-US" dirty="0"/>
              <a:t>Another data set was collected from Wikipedia official website using web scrapping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5E649622-CFD1-53A5-B863-0B67A863B0DC}"/>
              </a:ext>
            </a:extLst>
          </p:cNvPr>
          <p:cNvSpPr txBox="1"/>
          <p:nvPr/>
        </p:nvSpPr>
        <p:spPr>
          <a:xfrm>
            <a:off x="715746" y="4004967"/>
            <a:ext cx="10624130" cy="183009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IN" dirty="0"/>
          </a:p>
        </p:txBody>
      </p:sp>
      <p:sp>
        <p:nvSpPr>
          <p:cNvPr id="3" name="Rectangle: Rounded Corners 2">
            <a:extLst>
              <a:ext uri="{FF2B5EF4-FFF2-40B4-BE49-F238E27FC236}">
                <a16:creationId xmlns:a16="http://schemas.microsoft.com/office/drawing/2014/main" id="{B4959B42-A67C-C7AE-CA79-EE562E5D6287}"/>
              </a:ext>
            </a:extLst>
          </p:cNvPr>
          <p:cNvSpPr/>
          <p:nvPr/>
        </p:nvSpPr>
        <p:spPr>
          <a:xfrm>
            <a:off x="1076715" y="4082807"/>
            <a:ext cx="2321859" cy="776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SpaceX API</a:t>
            </a:r>
          </a:p>
          <a:p>
            <a:pPr algn="ctr"/>
            <a:r>
              <a:rPr lang="en-IN" dirty="0"/>
              <a:t>(.Json)</a:t>
            </a:r>
          </a:p>
        </p:txBody>
      </p:sp>
      <p:sp>
        <p:nvSpPr>
          <p:cNvPr id="4" name="Arrow: Right 3">
            <a:extLst>
              <a:ext uri="{FF2B5EF4-FFF2-40B4-BE49-F238E27FC236}">
                <a16:creationId xmlns:a16="http://schemas.microsoft.com/office/drawing/2014/main" id="{73D8F626-E5E1-E12B-C9B3-AF28080D0377}"/>
              </a:ext>
            </a:extLst>
          </p:cNvPr>
          <p:cNvSpPr/>
          <p:nvPr/>
        </p:nvSpPr>
        <p:spPr>
          <a:xfrm>
            <a:off x="3524082" y="4285128"/>
            <a:ext cx="1183341" cy="349624"/>
          </a:xfrm>
          <a:prstGeom prst="rightArrow">
            <a:avLst>
              <a:gd name="adj1" fmla="val 50000"/>
              <a:gd name="adj2" fmla="val 1089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6A9A4DF-25FE-E703-0865-405EA32A66D6}"/>
              </a:ext>
            </a:extLst>
          </p:cNvPr>
          <p:cNvSpPr/>
          <p:nvPr/>
        </p:nvSpPr>
        <p:spPr>
          <a:xfrm>
            <a:off x="4780762" y="4071587"/>
            <a:ext cx="2321859" cy="776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Request.get</a:t>
            </a:r>
            <a:r>
              <a:rPr lang="en-IN" dirty="0"/>
              <a:t>(“API”)</a:t>
            </a:r>
          </a:p>
        </p:txBody>
      </p:sp>
      <p:sp>
        <p:nvSpPr>
          <p:cNvPr id="8" name="Arrow: Right 7">
            <a:extLst>
              <a:ext uri="{FF2B5EF4-FFF2-40B4-BE49-F238E27FC236}">
                <a16:creationId xmlns:a16="http://schemas.microsoft.com/office/drawing/2014/main" id="{2F869914-9BFC-B6A3-B144-94AB14C71D83}"/>
              </a:ext>
            </a:extLst>
          </p:cNvPr>
          <p:cNvSpPr/>
          <p:nvPr/>
        </p:nvSpPr>
        <p:spPr>
          <a:xfrm>
            <a:off x="7233563" y="4258235"/>
            <a:ext cx="1183341" cy="349624"/>
          </a:xfrm>
          <a:prstGeom prst="rightArrow">
            <a:avLst>
              <a:gd name="adj1" fmla="val 50000"/>
              <a:gd name="adj2" fmla="val 1089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D01BFDFB-0C2F-7A70-18FC-FB6C08014850}"/>
              </a:ext>
            </a:extLst>
          </p:cNvPr>
          <p:cNvSpPr/>
          <p:nvPr/>
        </p:nvSpPr>
        <p:spPr>
          <a:xfrm>
            <a:off x="8505596" y="4071587"/>
            <a:ext cx="2321859" cy="776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Raw Data</a:t>
            </a:r>
          </a:p>
          <a:p>
            <a:pPr algn="ctr"/>
            <a:r>
              <a:rPr lang="en-IN" dirty="0"/>
              <a:t>(CSV)</a:t>
            </a:r>
          </a:p>
        </p:txBody>
      </p:sp>
      <p:sp>
        <p:nvSpPr>
          <p:cNvPr id="10" name="Rectangle: Rounded Corners 9">
            <a:extLst>
              <a:ext uri="{FF2B5EF4-FFF2-40B4-BE49-F238E27FC236}">
                <a16:creationId xmlns:a16="http://schemas.microsoft.com/office/drawing/2014/main" id="{2116BDC7-924C-A8F9-94DF-0A1004761DAB}"/>
              </a:ext>
            </a:extLst>
          </p:cNvPr>
          <p:cNvSpPr/>
          <p:nvPr/>
        </p:nvSpPr>
        <p:spPr>
          <a:xfrm>
            <a:off x="1076714" y="4964542"/>
            <a:ext cx="2321859" cy="776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Wikipedia Website</a:t>
            </a:r>
          </a:p>
          <a:p>
            <a:pPr algn="ctr"/>
            <a:r>
              <a:rPr lang="en-IN" dirty="0"/>
              <a:t>(HTML)</a:t>
            </a:r>
          </a:p>
        </p:txBody>
      </p:sp>
      <p:sp>
        <p:nvSpPr>
          <p:cNvPr id="11" name="Arrow: Right 10">
            <a:extLst>
              <a:ext uri="{FF2B5EF4-FFF2-40B4-BE49-F238E27FC236}">
                <a16:creationId xmlns:a16="http://schemas.microsoft.com/office/drawing/2014/main" id="{DCD313D7-5A62-AE4F-A47D-9926D7EDFE2D}"/>
              </a:ext>
            </a:extLst>
          </p:cNvPr>
          <p:cNvSpPr/>
          <p:nvPr/>
        </p:nvSpPr>
        <p:spPr>
          <a:xfrm>
            <a:off x="3524081" y="5166863"/>
            <a:ext cx="1183341" cy="349624"/>
          </a:xfrm>
          <a:prstGeom prst="rightArrow">
            <a:avLst>
              <a:gd name="adj1" fmla="val 50000"/>
              <a:gd name="adj2" fmla="val 1089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2FB4366D-8079-3388-F747-1BD19B044AAD}"/>
              </a:ext>
            </a:extLst>
          </p:cNvPr>
          <p:cNvSpPr/>
          <p:nvPr/>
        </p:nvSpPr>
        <p:spPr>
          <a:xfrm>
            <a:off x="4780761" y="4953322"/>
            <a:ext cx="2321859" cy="776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Beautiful Soup</a:t>
            </a:r>
          </a:p>
        </p:txBody>
      </p:sp>
      <p:sp>
        <p:nvSpPr>
          <p:cNvPr id="14" name="Arrow: Right 13">
            <a:extLst>
              <a:ext uri="{FF2B5EF4-FFF2-40B4-BE49-F238E27FC236}">
                <a16:creationId xmlns:a16="http://schemas.microsoft.com/office/drawing/2014/main" id="{AC03B0F4-8132-37B9-1593-552143A092BF}"/>
              </a:ext>
            </a:extLst>
          </p:cNvPr>
          <p:cNvSpPr/>
          <p:nvPr/>
        </p:nvSpPr>
        <p:spPr>
          <a:xfrm>
            <a:off x="7233562" y="5139970"/>
            <a:ext cx="1183341" cy="349624"/>
          </a:xfrm>
          <a:prstGeom prst="rightArrow">
            <a:avLst>
              <a:gd name="adj1" fmla="val 50000"/>
              <a:gd name="adj2" fmla="val 1089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A50C38A4-A718-6C5F-4D2E-13DD7806D0BC}"/>
              </a:ext>
            </a:extLst>
          </p:cNvPr>
          <p:cNvSpPr/>
          <p:nvPr/>
        </p:nvSpPr>
        <p:spPr>
          <a:xfrm>
            <a:off x="8505595" y="4953322"/>
            <a:ext cx="2321859" cy="776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Raw Data</a:t>
            </a:r>
          </a:p>
          <a:p>
            <a:pPr algn="ctr"/>
            <a:r>
              <a:rPr lang="en-IN" dirty="0"/>
              <a:t>(CSV)</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We first gather data from SpaceX API, This API is available for everyone. We used request function to retrieve data from </a:t>
            </a:r>
            <a:r>
              <a:rPr lang="en-US" sz="2200" dirty="0" err="1">
                <a:solidFill>
                  <a:schemeClr val="accent3">
                    <a:lumMod val="25000"/>
                  </a:schemeClr>
                </a:solidFill>
                <a:latin typeface="Abadi"/>
              </a:rPr>
              <a:t>api</a:t>
            </a:r>
            <a:r>
              <a:rPr lang="en-US" sz="2200" dirty="0">
                <a:solidFill>
                  <a:schemeClr val="accent3">
                    <a:lumMod val="25000"/>
                  </a:schemeClr>
                </a:solidFill>
                <a:latin typeface="Abadi"/>
              </a:rPr>
              <a:t> and used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normalization to convert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to csv format.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hlinkClick r:id="rId3"/>
              </a:rPr>
              <a:t>Click For GITHUB Link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86AC43AD-D6B5-7A96-74E0-F654F2B2F454}"/>
              </a:ext>
            </a:extLst>
          </p:cNvPr>
          <p:cNvSpPr/>
          <p:nvPr/>
        </p:nvSpPr>
        <p:spPr>
          <a:xfrm>
            <a:off x="7440705" y="1800225"/>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SpaceX API</a:t>
            </a:r>
          </a:p>
          <a:p>
            <a:pPr algn="ctr"/>
            <a:r>
              <a:rPr lang="en-IN" dirty="0"/>
              <a:t>(Json)</a:t>
            </a:r>
          </a:p>
        </p:txBody>
      </p:sp>
      <p:sp>
        <p:nvSpPr>
          <p:cNvPr id="9" name="Rectangle: Rounded Corners 8">
            <a:extLst>
              <a:ext uri="{FF2B5EF4-FFF2-40B4-BE49-F238E27FC236}">
                <a16:creationId xmlns:a16="http://schemas.microsoft.com/office/drawing/2014/main" id="{9428FCED-1B26-6CFB-3646-8248026E1E6D}"/>
              </a:ext>
            </a:extLst>
          </p:cNvPr>
          <p:cNvSpPr/>
          <p:nvPr/>
        </p:nvSpPr>
        <p:spPr>
          <a:xfrm>
            <a:off x="7440705" y="2810435"/>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Request.get</a:t>
            </a:r>
            <a:r>
              <a:rPr lang="en-IN" dirty="0"/>
              <a:t>(API)</a:t>
            </a:r>
          </a:p>
        </p:txBody>
      </p:sp>
      <p:sp>
        <p:nvSpPr>
          <p:cNvPr id="10" name="Rectangle: Rounded Corners 9">
            <a:extLst>
              <a:ext uri="{FF2B5EF4-FFF2-40B4-BE49-F238E27FC236}">
                <a16:creationId xmlns:a16="http://schemas.microsoft.com/office/drawing/2014/main" id="{46464F34-7EEF-90AE-B1B3-9B60FBC51623}"/>
              </a:ext>
            </a:extLst>
          </p:cNvPr>
          <p:cNvSpPr/>
          <p:nvPr/>
        </p:nvSpPr>
        <p:spPr>
          <a:xfrm>
            <a:off x="7440705" y="3820646"/>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Json normalization</a:t>
            </a:r>
          </a:p>
        </p:txBody>
      </p:sp>
      <p:sp>
        <p:nvSpPr>
          <p:cNvPr id="11" name="Rectangle: Rounded Corners 10">
            <a:extLst>
              <a:ext uri="{FF2B5EF4-FFF2-40B4-BE49-F238E27FC236}">
                <a16:creationId xmlns:a16="http://schemas.microsoft.com/office/drawing/2014/main" id="{59E2C8FC-63E2-DDC5-8620-EF87772C72C1}"/>
              </a:ext>
            </a:extLst>
          </p:cNvPr>
          <p:cNvSpPr/>
          <p:nvPr/>
        </p:nvSpPr>
        <p:spPr>
          <a:xfrm>
            <a:off x="7440705" y="4830857"/>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Raw Data</a:t>
            </a:r>
          </a:p>
          <a:p>
            <a:pPr algn="ctr"/>
            <a:r>
              <a:rPr lang="en-IN" dirty="0"/>
              <a:t>(CSV)</a:t>
            </a:r>
          </a:p>
        </p:txBody>
      </p:sp>
      <p:sp>
        <p:nvSpPr>
          <p:cNvPr id="12" name="Arrow: Down 11">
            <a:extLst>
              <a:ext uri="{FF2B5EF4-FFF2-40B4-BE49-F238E27FC236}">
                <a16:creationId xmlns:a16="http://schemas.microsoft.com/office/drawing/2014/main" id="{984230A3-EF4F-878C-CF3B-83DA2FB6771F}"/>
              </a:ext>
            </a:extLst>
          </p:cNvPr>
          <p:cNvSpPr/>
          <p:nvPr/>
        </p:nvSpPr>
        <p:spPr>
          <a:xfrm>
            <a:off x="8641436" y="2418789"/>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A5B2996F-FA84-F4CA-0A94-D5667E4EF7F8}"/>
              </a:ext>
            </a:extLst>
          </p:cNvPr>
          <p:cNvSpPr/>
          <p:nvPr/>
        </p:nvSpPr>
        <p:spPr>
          <a:xfrm>
            <a:off x="8641435" y="3429001"/>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0E519A1F-4AEC-BD6C-503E-77A272A230EF}"/>
              </a:ext>
            </a:extLst>
          </p:cNvPr>
          <p:cNvSpPr/>
          <p:nvPr/>
        </p:nvSpPr>
        <p:spPr>
          <a:xfrm>
            <a:off x="8622967" y="4443693"/>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4268788" cy="4303712"/>
          </a:xfrm>
          <a:prstGeom prst="rect">
            <a:avLst/>
          </a:prstGeom>
        </p:spPr>
        <p:txBody>
          <a:bodyPr lIns="91440" tIns="45720" rIns="91440" bIns="45720" anchor="t">
            <a:no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also gather another dataset from Wikipedia website. We get Wikipedia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and parse it to </a:t>
            </a:r>
            <a:r>
              <a:rPr lang="en-US" sz="2200" dirty="0" err="1">
                <a:solidFill>
                  <a:schemeClr val="accent3">
                    <a:lumMod val="25000"/>
                  </a:schemeClr>
                </a:solidFill>
                <a:latin typeface="Abadi" panose="020B0604020104020204" pitchFamily="34" charset="0"/>
              </a:rPr>
              <a:t>request.get</a:t>
            </a:r>
            <a:r>
              <a:rPr lang="en-US" sz="2200" dirty="0">
                <a:solidFill>
                  <a:schemeClr val="accent3">
                    <a:lumMod val="25000"/>
                  </a:schemeClr>
                </a:solidFill>
                <a:latin typeface="Abadi" panose="020B0604020104020204" pitchFamily="34" charset="0"/>
              </a:rPr>
              <a:t>() function then, We used web scrapping to scrap falcon 9 data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We create a Soup object and convert html data to csv.</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hlinkClick r:id="rId3"/>
              </a:rPr>
              <a:t>Click For GITHUB Link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C027D874-6682-790A-9618-1C8A091268DC}"/>
              </a:ext>
            </a:extLst>
          </p:cNvPr>
          <p:cNvSpPr/>
          <p:nvPr/>
        </p:nvSpPr>
        <p:spPr>
          <a:xfrm>
            <a:off x="7440705" y="1800225"/>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Wikipedia Website URL</a:t>
            </a:r>
          </a:p>
          <a:p>
            <a:pPr algn="ctr"/>
            <a:r>
              <a:rPr lang="en-IN" dirty="0"/>
              <a:t>(HTML)</a:t>
            </a:r>
          </a:p>
        </p:txBody>
      </p:sp>
      <p:sp>
        <p:nvSpPr>
          <p:cNvPr id="7" name="Rectangle: Rounded Corners 6">
            <a:extLst>
              <a:ext uri="{FF2B5EF4-FFF2-40B4-BE49-F238E27FC236}">
                <a16:creationId xmlns:a16="http://schemas.microsoft.com/office/drawing/2014/main" id="{3BCDAD1B-FFF5-4FC0-919E-16CEAAF824B6}"/>
              </a:ext>
            </a:extLst>
          </p:cNvPr>
          <p:cNvSpPr/>
          <p:nvPr/>
        </p:nvSpPr>
        <p:spPr>
          <a:xfrm>
            <a:off x="7440705" y="2810435"/>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Request.get</a:t>
            </a:r>
            <a:r>
              <a:rPr lang="en-IN" dirty="0"/>
              <a:t>(URL)</a:t>
            </a:r>
          </a:p>
        </p:txBody>
      </p:sp>
      <p:sp>
        <p:nvSpPr>
          <p:cNvPr id="8" name="Rectangle: Rounded Corners 7">
            <a:extLst>
              <a:ext uri="{FF2B5EF4-FFF2-40B4-BE49-F238E27FC236}">
                <a16:creationId xmlns:a16="http://schemas.microsoft.com/office/drawing/2014/main" id="{3CC3D128-205E-3849-54E5-AE94F9609698}"/>
              </a:ext>
            </a:extLst>
          </p:cNvPr>
          <p:cNvSpPr/>
          <p:nvPr/>
        </p:nvSpPr>
        <p:spPr>
          <a:xfrm>
            <a:off x="7440705" y="3820646"/>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BeautifulSoup</a:t>
            </a:r>
            <a:r>
              <a:rPr lang="en-IN" dirty="0"/>
              <a:t> Object</a:t>
            </a:r>
          </a:p>
        </p:txBody>
      </p:sp>
      <p:sp>
        <p:nvSpPr>
          <p:cNvPr id="9" name="Rectangle: Rounded Corners 8">
            <a:extLst>
              <a:ext uri="{FF2B5EF4-FFF2-40B4-BE49-F238E27FC236}">
                <a16:creationId xmlns:a16="http://schemas.microsoft.com/office/drawing/2014/main" id="{6B86B95F-10B4-5DEB-FE14-D6544DDF1DFC}"/>
              </a:ext>
            </a:extLst>
          </p:cNvPr>
          <p:cNvSpPr/>
          <p:nvPr/>
        </p:nvSpPr>
        <p:spPr>
          <a:xfrm>
            <a:off x="7440705" y="4830857"/>
            <a:ext cx="2743201" cy="6185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Raw Data</a:t>
            </a:r>
          </a:p>
          <a:p>
            <a:pPr algn="ctr"/>
            <a:r>
              <a:rPr lang="en-IN" dirty="0"/>
              <a:t>(CSV)</a:t>
            </a:r>
          </a:p>
        </p:txBody>
      </p:sp>
      <p:sp>
        <p:nvSpPr>
          <p:cNvPr id="10" name="Arrow: Down 9">
            <a:extLst>
              <a:ext uri="{FF2B5EF4-FFF2-40B4-BE49-F238E27FC236}">
                <a16:creationId xmlns:a16="http://schemas.microsoft.com/office/drawing/2014/main" id="{F1070E63-73EB-61D3-DEA6-23DBADC0F996}"/>
              </a:ext>
            </a:extLst>
          </p:cNvPr>
          <p:cNvSpPr/>
          <p:nvPr/>
        </p:nvSpPr>
        <p:spPr>
          <a:xfrm>
            <a:off x="8641436" y="2418789"/>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B9D14F09-9FA0-FDB8-64B8-6601734C1651}"/>
              </a:ext>
            </a:extLst>
          </p:cNvPr>
          <p:cNvSpPr/>
          <p:nvPr/>
        </p:nvSpPr>
        <p:spPr>
          <a:xfrm>
            <a:off x="8641435" y="3429001"/>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1DCAEB65-B1A8-CCFC-B6E3-0827B1E5CFE4}"/>
              </a:ext>
            </a:extLst>
          </p:cNvPr>
          <p:cNvSpPr/>
          <p:nvPr/>
        </p:nvSpPr>
        <p:spPr>
          <a:xfrm>
            <a:off x="8622967" y="4443693"/>
            <a:ext cx="341737" cy="391645"/>
          </a:xfrm>
          <a:prstGeom prst="downArrow">
            <a:avLst>
              <a:gd name="adj1" fmla="val 39507"/>
              <a:gd name="adj2" fmla="val 552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1810</TotalTime>
  <Words>2102</Words>
  <Application>Microsoft Office PowerPoint</Application>
  <PresentationFormat>Widescreen</PresentationFormat>
  <Paragraphs>250</Paragraphs>
  <Slides>47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Abadi</vt:lpstr>
      <vt:lpstr>Arial</vt:lpstr>
      <vt:lpstr>Calibri</vt:lpstr>
      <vt:lpstr>IBM Plex Mono SemiBold</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Mohd. Hasnen Sheikh</cp:lastModifiedBy>
  <cp:revision>228</cp:revision>
  <dcterms:created xsi:type="dcterms:W3CDTF">2021-04-29T18:58:34Z</dcterms:created>
  <dcterms:modified xsi:type="dcterms:W3CDTF">2024-10-12T19:47:55Z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